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65" r:id="rId2"/>
    <p:sldId id="732" r:id="rId3"/>
    <p:sldId id="445" r:id="rId4"/>
    <p:sldId id="443" r:id="rId5"/>
    <p:sldId id="450" r:id="rId6"/>
    <p:sldId id="446" r:id="rId7"/>
    <p:sldId id="449" r:id="rId8"/>
    <p:sldId id="447" r:id="rId9"/>
    <p:sldId id="448" r:id="rId10"/>
    <p:sldId id="733" r:id="rId11"/>
    <p:sldId id="432" r:id="rId12"/>
    <p:sldId id="811" r:id="rId13"/>
    <p:sldId id="455" r:id="rId14"/>
    <p:sldId id="813" r:id="rId15"/>
    <p:sldId id="814" r:id="rId16"/>
    <p:sldId id="815" r:id="rId17"/>
    <p:sldId id="812" r:id="rId18"/>
    <p:sldId id="810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4">
          <p15:clr>
            <a:srgbClr val="A4A3A4"/>
          </p15:clr>
        </p15:guide>
        <p15:guide id="2" orient="horz" pos="2219">
          <p15:clr>
            <a:srgbClr val="A4A3A4"/>
          </p15:clr>
        </p15:guide>
        <p15:guide id="3" orient="horz" pos="14">
          <p15:clr>
            <a:srgbClr val="A4A3A4"/>
          </p15:clr>
        </p15:guide>
        <p15:guide id="4" pos="5759">
          <p15:clr>
            <a:srgbClr val="A4A3A4"/>
          </p15:clr>
        </p15:guide>
        <p15:guide id="5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  <a:srgbClr val="BA0C2F"/>
    <a:srgbClr val="535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32" autoAdjust="0"/>
    <p:restoredTop sz="99388" autoAdjust="0"/>
  </p:normalViewPr>
  <p:slideViewPr>
    <p:cSldViewPr snapToGrid="0" snapToObjects="1">
      <p:cViewPr varScale="1">
        <p:scale>
          <a:sx n="115" d="100"/>
          <a:sy n="115" d="100"/>
        </p:scale>
        <p:origin x="1552" y="192"/>
      </p:cViewPr>
      <p:guideLst>
        <p:guide orient="horz" pos="4034"/>
        <p:guide orient="horz" pos="2219"/>
        <p:guide orient="horz" pos="14"/>
        <p:guide pos="5759"/>
        <p:guide pos="28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F2216-3C6C-5242-8DB2-4752D4FEC615}" type="datetimeFigureOut">
              <a:rPr lang="en-US" smtClean="0">
                <a:latin typeface="Arial"/>
              </a:rPr>
              <a:pPr/>
              <a:t>9/13/20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E00F2-CC6B-3345-A584-44341337AE23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54263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2CD6293C-6F3F-374D-A003-D3E152FC3744}" type="datetimeFigureOut">
              <a:rPr lang="en-US" smtClean="0"/>
              <a:pPr/>
              <a:t>9/13/20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D389288A-BD78-EC48-81B6-C08E556E16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760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330" y="2058235"/>
            <a:ext cx="3185337" cy="707853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206213" y="2914151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217330" y="3392822"/>
            <a:ext cx="7498993" cy="138237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</p:spTree>
    <p:extLst>
      <p:ext uri="{BB962C8B-B14F-4D97-AF65-F5344CB8AC3E}">
        <p14:creationId xmlns:p14="http://schemas.microsoft.com/office/powerpoint/2010/main" val="1560679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0ABE-6EE6-2C40-A3D2-1EBEA7A5680C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1476374"/>
            <a:ext cx="9144000" cy="481647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59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55990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304986" y="4942618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316103" y="5421290"/>
            <a:ext cx="7498993" cy="80443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8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" y="3843849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2"/>
                </a:solidFill>
              </a:rPr>
              <a:t>jpl.nasa.gov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64190" y="3654169"/>
            <a:ext cx="4042530" cy="0"/>
          </a:xfrm>
          <a:prstGeom prst="line">
            <a:avLst/>
          </a:prstGeom>
          <a:ln w="1270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1143" y="2541306"/>
            <a:ext cx="4234462" cy="94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17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" y="2995083"/>
            <a:ext cx="9144000" cy="86783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Chapter Divider</a:t>
            </a:r>
          </a:p>
        </p:txBody>
      </p:sp>
    </p:spTree>
    <p:extLst>
      <p:ext uri="{BB962C8B-B14F-4D97-AF65-F5344CB8AC3E}">
        <p14:creationId xmlns:p14="http://schemas.microsoft.com/office/powerpoint/2010/main" val="1773567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119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DB41E-7B1E-004D-95F2-5C7252FED580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1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34719C-2497-D546-83D1-6EE09713EC74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</p:spTree>
    <p:extLst>
      <p:ext uri="{BB962C8B-B14F-4D97-AF65-F5344CB8AC3E}">
        <p14:creationId xmlns:p14="http://schemas.microsoft.com/office/powerpoint/2010/main" val="1609336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517FD-CC62-3941-B741-E965A79E54F2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57200" y="1476963"/>
            <a:ext cx="8248650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48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79F9A-70AC-A64C-915B-D332EDC8089E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78362" y="1476963"/>
            <a:ext cx="4008438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0"/>
          </p:nvPr>
        </p:nvSpPr>
        <p:spPr>
          <a:xfrm>
            <a:off x="454025" y="1476375"/>
            <a:ext cx="4023901" cy="48164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3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111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9" r:id="rId2"/>
    <p:sldLayoutId id="2147483696" r:id="rId3"/>
    <p:sldLayoutId id="2147483697" r:id="rId4"/>
    <p:sldLayoutId id="2147483655" r:id="rId5"/>
    <p:sldLayoutId id="2147483700" r:id="rId6"/>
    <p:sldLayoutId id="2147483658" r:id="rId7"/>
    <p:sldLayoutId id="2147483649" r:id="rId8"/>
    <p:sldLayoutId id="2147483651" r:id="rId9"/>
    <p:sldLayoutId id="2147483698" r:id="rId10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8.xml"/><Relationship Id="rId6" Type="http://schemas.openxmlformats.org/officeDocument/2006/relationships/image" Target="NULL"/><Relationship Id="rId9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8.xml"/><Relationship Id="rId6" Type="http://schemas.openxmlformats.org/officeDocument/2006/relationships/image" Target="NULL"/><Relationship Id="rId5" Type="http://schemas.openxmlformats.org/officeDocument/2006/relationships/image" Target="NULL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image" Target="../media/image30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613317" y="4959047"/>
            <a:ext cx="8212371" cy="1659063"/>
          </a:xfrm>
          <a:prstGeom prst="rect">
            <a:avLst/>
          </a:prstGeom>
        </p:spPr>
        <p:txBody>
          <a:bodyPr lIns="91418" tIns="45709" rIns="91418" bIns="45709" anchor="t"/>
          <a:lstStyle>
            <a:lvl1pPr marL="0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9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8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79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73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46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58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65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744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>
                <a:solidFill>
                  <a:srgbClr val="000000"/>
                </a:solidFill>
              </a:rPr>
              <a:t>4. Noise and Dimensionality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Dr. David R. Thompson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Jet Propulsion Laboratory, Imaging Spectroscopy Group</a:t>
            </a:r>
          </a:p>
        </p:txBody>
      </p:sp>
      <p:pic>
        <p:nvPicPr>
          <p:cNvPr id="9" name="Picture 8" descr="Tribrand_BlackText_RGB_022615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29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7F9D31-5567-7C43-A5A7-DED6062461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0517FD-CC62-3941-B741-E965A79E54F2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0D6B6F-B79B-074F-B0D5-EE9CF6FAE0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CF7A62-1C9C-DB4E-9FBE-01D5115B8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B1C0CB-DCC6-F64A-8FAB-30337444E5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[Thompson et al., </a:t>
            </a:r>
            <a:r>
              <a:rPr lang="en-US" b="1" i="1" dirty="0"/>
              <a:t>Optics Express </a:t>
            </a:r>
            <a:r>
              <a:rPr lang="en-US" b="1" dirty="0"/>
              <a:t>2016]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6D4B6B0-6DAD-DA41-860D-60005A0584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Spectral Dimensionality of California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9B6AADD-5649-6E46-8851-B639F12789EF}"/>
              </a:ext>
            </a:extLst>
          </p:cNvPr>
          <p:cNvGrpSpPr/>
          <p:nvPr/>
        </p:nvGrpSpPr>
        <p:grpSpPr>
          <a:xfrm>
            <a:off x="1809750" y="2409623"/>
            <a:ext cx="4076189" cy="3798861"/>
            <a:chOff x="-319526" y="408124"/>
            <a:chExt cx="5571337" cy="519228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DCA09B1-553E-3A41-9D85-D59273C53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207" t="35263" r="25999" b="24347"/>
            <a:stretch/>
          </p:blipFill>
          <p:spPr>
            <a:xfrm>
              <a:off x="504022" y="408124"/>
              <a:ext cx="4747789" cy="51922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1FE760D-7DA8-0247-A0D6-7DB212D130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0995" t="25858" r="20915" b="28319"/>
            <a:stretch/>
          </p:blipFill>
          <p:spPr>
            <a:xfrm>
              <a:off x="-319526" y="1154328"/>
              <a:ext cx="614792" cy="425890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E2ED83A-FA3A-7E40-9D4A-1E2A5E6B884C}"/>
              </a:ext>
            </a:extLst>
          </p:cNvPr>
          <p:cNvSpPr txBox="1"/>
          <p:nvPr/>
        </p:nvSpPr>
        <p:spPr>
          <a:xfrm rot="16200000">
            <a:off x="1285410" y="4524828"/>
            <a:ext cx="895947" cy="215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Dimensionality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640F78-155A-7A48-A1D3-EF267965E8BD}"/>
              </a:ext>
            </a:extLst>
          </p:cNvPr>
          <p:cNvSpPr txBox="1"/>
          <p:nvPr/>
        </p:nvSpPr>
        <p:spPr>
          <a:xfrm>
            <a:off x="2381631" y="5888469"/>
            <a:ext cx="1049603" cy="263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Helvetica" charset="0"/>
                <a:ea typeface="Helvetica" charset="0"/>
                <a:cs typeface="Helvetica" charset="0"/>
              </a:rPr>
              <a:t>Spring 2013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B949DA-0971-9F4E-8D20-45F417CD5042}"/>
              </a:ext>
            </a:extLst>
          </p:cNvPr>
          <p:cNvSpPr txBox="1"/>
          <p:nvPr/>
        </p:nvSpPr>
        <p:spPr>
          <a:xfrm>
            <a:off x="5791645" y="1072048"/>
            <a:ext cx="3040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Images: Google / NASA / Sierra Nevada Photo by DAVID ILIFF. License: CC-BY-SA 3.0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B8581C7-F893-2B41-87B5-78921F22A2E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2381631" y="2843608"/>
            <a:ext cx="809675" cy="95827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59BFA2-678F-7943-98FE-18997986EE28}"/>
              </a:ext>
            </a:extLst>
          </p:cNvPr>
          <p:cNvCxnSpPr>
            <a:cxnSpLocks/>
          </p:cNvCxnSpPr>
          <p:nvPr/>
        </p:nvCxnSpPr>
        <p:spPr>
          <a:xfrm flipH="1">
            <a:off x="3635513" y="2253368"/>
            <a:ext cx="2135132" cy="107646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7DA866-1F3A-A94D-BDEA-43F3D2233C21}"/>
              </a:ext>
            </a:extLst>
          </p:cNvPr>
          <p:cNvCxnSpPr>
            <a:cxnSpLocks/>
          </p:cNvCxnSpPr>
          <p:nvPr/>
        </p:nvCxnSpPr>
        <p:spPr>
          <a:xfrm flipH="1">
            <a:off x="5433848" y="4697180"/>
            <a:ext cx="896298" cy="9564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BA30BFD7-F8FE-B44D-9F9D-BA212F9F2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093" y="1586772"/>
            <a:ext cx="4055076" cy="125683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ACE3856-1E31-764B-92F4-F1938C08D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0936" y="1428949"/>
            <a:ext cx="3080660" cy="13620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069465E-31C0-F744-8E30-E190311EBB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9381" y="2947147"/>
            <a:ext cx="2132215" cy="364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699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207838-4120-2142-878D-28259DA813B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0517FD-CC62-3941-B741-E965A79E54F2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66872-E528-CE42-A479-54DD15879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1C703-C5AD-2844-ADDF-99CB1A0013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9EF4525-165D-EC46-A982-4D3C882FC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026" y="454025"/>
            <a:ext cx="8232774" cy="436031"/>
          </a:xfrm>
        </p:spPr>
        <p:txBody>
          <a:bodyPr/>
          <a:lstStyle/>
          <a:p>
            <a:r>
              <a:rPr lang="en-US" dirty="0"/>
              <a:t>Principal component analysis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C0393-AF6D-854F-A827-B5B59514E3E9}"/>
              </a:ext>
            </a:extLst>
          </p:cNvPr>
          <p:cNvSpPr txBox="1"/>
          <p:nvPr/>
        </p:nvSpPr>
        <p:spPr>
          <a:xfrm>
            <a:off x="454026" y="890056"/>
            <a:ext cx="81180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b="1" dirty="0"/>
            </a:br>
            <a:r>
              <a:rPr lang="en-US" b="1" dirty="0"/>
              <a:t>Finds new basis for efficiently representing data using vectors of a lower dimension, focusing on the </a:t>
            </a:r>
            <a:r>
              <a:rPr lang="en-US" b="1" i="1" dirty="0"/>
              <a:t>linear subspace </a:t>
            </a:r>
            <a:r>
              <a:rPr lang="en-US" b="1" dirty="0"/>
              <a:t>spanned by the process you are measuring.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It finds the projection that maximizes the variances (i.e. the spread) of the projected dataset.  The basis is given by the eigenvectors of the covariance matrix: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6D3AB26-87CE-C248-8791-19E24E836FA4}"/>
              </a:ext>
            </a:extLst>
          </p:cNvPr>
          <p:cNvGrpSpPr/>
          <p:nvPr/>
        </p:nvGrpSpPr>
        <p:grpSpPr>
          <a:xfrm>
            <a:off x="949260" y="3645469"/>
            <a:ext cx="2836175" cy="2641181"/>
            <a:chOff x="3659879" y="1866083"/>
            <a:chExt cx="4470663" cy="4163293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16CA446-9CE0-3C41-8CF3-87AF9E3B42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631" b="5758"/>
            <a:stretch/>
          </p:blipFill>
          <p:spPr>
            <a:xfrm>
              <a:off x="4096512" y="1866083"/>
              <a:ext cx="4034030" cy="400131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7FBDDFD-4051-F043-A1CF-7A68FA44D475}"/>
                    </a:ext>
                  </a:extLst>
                </p:cNvPr>
                <p:cNvSpPr txBox="1"/>
                <p:nvPr/>
              </p:nvSpPr>
              <p:spPr>
                <a:xfrm>
                  <a:off x="4905796" y="2047408"/>
                  <a:ext cx="1843362" cy="4854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2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Σ</m:t>
                        </m:r>
                        <m:r>
                          <a:rPr lang="en-US" sz="1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t-BR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uk-UA" sz="1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200" i="1">
                                      <a:latin typeface="Cambria Math" charset="0"/>
                                    </a:rPr>
                                    <m:t>0</m:t>
                                  </m:r>
                                  <m:r>
                                    <a:rPr lang="en-US" sz="1200" i="1">
                                      <a:latin typeface="Cambria Math" charset="0"/>
                                    </a:rPr>
                                    <m:t>.74</m:t>
                                  </m:r>
                                </m:e>
                                <m:e>
                                  <m:r>
                                    <a:rPr lang="en-US" sz="1200" i="1">
                                      <a:latin typeface="Cambria Math" charset="0"/>
                                    </a:rPr>
                                    <m:t>0.11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200" i="1">
                                      <a:latin typeface="Cambria Math" charset="0"/>
                                    </a:rPr>
                                    <m:t>0.11</m:t>
                                  </m:r>
                                </m:e>
                                <m:e>
                                  <m:r>
                                    <a:rPr lang="en-US" sz="1200" i="1">
                                      <a:latin typeface="Cambria Math" charset="0"/>
                                    </a:rPr>
                                    <m:t>0.17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2067161-32A9-424B-8B0B-A07F2B5C9F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5796" y="2047408"/>
                  <a:ext cx="1843362" cy="485451"/>
                </a:xfrm>
                <a:prstGeom prst="rect">
                  <a:avLst/>
                </a:prstGeom>
                <a:blipFill>
                  <a:blip r:embed="rId6"/>
                  <a:stretch>
                    <a:fillRect l="-2151" t="-4000"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C76F944-DD57-694B-9D8A-930A2437DB1A}"/>
                </a:ext>
              </a:extLst>
            </p:cNvPr>
            <p:cNvSpPr txBox="1"/>
            <p:nvPr/>
          </p:nvSpPr>
          <p:spPr>
            <a:xfrm rot="16200000">
              <a:off x="3012339" y="3209165"/>
              <a:ext cx="1731714" cy="436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Helvetica" charset="0"/>
                  <a:ea typeface="Helvetica" charset="0"/>
                  <a:cs typeface="Helvetica" charset="0"/>
                </a:rPr>
                <a:t>channel 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A493984-8E69-CF43-8F58-8405753E6C42}"/>
                </a:ext>
              </a:extLst>
            </p:cNvPr>
            <p:cNvSpPr txBox="1"/>
            <p:nvPr/>
          </p:nvSpPr>
          <p:spPr>
            <a:xfrm>
              <a:off x="5521466" y="5752378"/>
              <a:ext cx="848310" cy="276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Helvetica" charset="0"/>
                  <a:ea typeface="Helvetica" charset="0"/>
                  <a:cs typeface="Helvetica" charset="0"/>
                </a:rPr>
                <a:t>channel 1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036606C-8952-DA40-A85B-69E28E8D61D7}"/>
              </a:ext>
            </a:extLst>
          </p:cNvPr>
          <p:cNvGrpSpPr/>
          <p:nvPr/>
        </p:nvGrpSpPr>
        <p:grpSpPr>
          <a:xfrm>
            <a:off x="4355820" y="3639694"/>
            <a:ext cx="4238884" cy="2716162"/>
            <a:chOff x="3705064" y="1778695"/>
            <a:chExt cx="6779888" cy="4344369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015FBD4-6929-5A4A-8FAC-2ADC26565A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631" b="5758"/>
            <a:stretch/>
          </p:blipFill>
          <p:spPr>
            <a:xfrm>
              <a:off x="4096512" y="1866083"/>
              <a:ext cx="4034030" cy="400131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E4432B4-5D9A-3141-A877-EE64D63762E2}"/>
                    </a:ext>
                  </a:extLst>
                </p:cNvPr>
                <p:cNvSpPr txBox="1"/>
                <p:nvPr/>
              </p:nvSpPr>
              <p:spPr>
                <a:xfrm>
                  <a:off x="5248391" y="1980899"/>
                  <a:ext cx="1870435" cy="4925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2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Σ</m:t>
                        </m:r>
                        <m:r>
                          <a:rPr lang="en-US" sz="1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t-BR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uk-UA" sz="1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200" i="1">
                                      <a:latin typeface="Cambria Math" charset="0"/>
                                    </a:rPr>
                                    <m:t>0</m:t>
                                  </m:r>
                                  <m:r>
                                    <a:rPr lang="en-US" sz="1200" i="1">
                                      <a:latin typeface="Cambria Math" charset="0"/>
                                    </a:rPr>
                                    <m:t>.74</m:t>
                                  </m:r>
                                </m:e>
                                <m:e>
                                  <m:r>
                                    <a:rPr lang="en-US" sz="1200" i="1">
                                      <a:latin typeface="Cambria Math" charset="0"/>
                                    </a:rPr>
                                    <m:t>0.11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200" i="1">
                                      <a:latin typeface="Cambria Math" charset="0"/>
                                    </a:rPr>
                                    <m:t>0.11</m:t>
                                  </m:r>
                                </m:e>
                                <m:e>
                                  <m:r>
                                    <a:rPr lang="en-US" sz="1200" i="1">
                                      <a:latin typeface="Cambria Math" charset="0"/>
                                    </a:rPr>
                                    <m:t>0.17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F1E39FF-E9CF-9742-AA3C-E2F625EC76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8391" y="1980899"/>
                  <a:ext cx="1870435" cy="492581"/>
                </a:xfrm>
                <a:prstGeom prst="rect">
                  <a:avLst/>
                </a:prstGeom>
                <a:blipFill>
                  <a:blip r:embed="rId7"/>
                  <a:stretch>
                    <a:fillRect l="-2151" t="-4000"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F4DEDB5-D683-2448-88D1-AF11CE8A6099}"/>
                </a:ext>
              </a:extLst>
            </p:cNvPr>
            <p:cNvCxnSpPr/>
            <p:nvPr/>
          </p:nvCxnSpPr>
          <p:spPr>
            <a:xfrm flipV="1">
              <a:off x="5991580" y="2286000"/>
              <a:ext cx="2192300" cy="173736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8391A71-9A0A-0747-ABAA-9E91C3CE4F75}"/>
                </a:ext>
              </a:extLst>
            </p:cNvPr>
            <p:cNvCxnSpPr/>
            <p:nvPr/>
          </p:nvCxnSpPr>
          <p:spPr>
            <a:xfrm>
              <a:off x="5973292" y="4023360"/>
              <a:ext cx="439779" cy="5486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CAB6E93-A0B0-9647-9F9E-43D67EFC01F9}"/>
                    </a:ext>
                  </a:extLst>
                </p:cNvPr>
                <p:cNvSpPr txBox="1"/>
                <p:nvPr/>
              </p:nvSpPr>
              <p:spPr>
                <a:xfrm>
                  <a:off x="8548583" y="1778695"/>
                  <a:ext cx="1936369" cy="133549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en-US" sz="1200" dirty="0">
                      <a:solidFill>
                        <a:srgbClr val="003399"/>
                      </a:solidFill>
                      <a:ea typeface="Cambria Math" charset="0"/>
                      <a:cs typeface="Cambria Math" charset="0"/>
                    </a:rPr>
                    <a:t>First eigenvector</a:t>
                  </a:r>
                </a:p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003399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rgbClr val="003399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003399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smtClean="0">
                            <a:solidFill>
                              <a:srgbClr val="003399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t-BR" sz="1200" i="1" smtClean="0">
                                <a:solidFill>
                                  <a:srgbClr val="00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cs-CZ" sz="1200" i="1" smtClean="0">
                                    <a:solidFill>
                                      <a:srgbClr val="00339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200" b="0" i="1" smtClean="0">
                                      <a:solidFill>
                                        <a:srgbClr val="003399"/>
                                      </a:solidFill>
                                      <a:latin typeface="Cambria Math" charset="0"/>
                                    </a:rPr>
                                    <m:t>0</m:t>
                                  </m:r>
                                  <m:r>
                                    <a:rPr lang="en-US" sz="1200" b="0" i="1" smtClean="0">
                                      <a:solidFill>
                                        <a:srgbClr val="003399"/>
                                      </a:solidFill>
                                      <a:latin typeface="Cambria Math" charset="0"/>
                                    </a:rPr>
                                    <m:t>.56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3399"/>
                                      </a:solidFill>
                                      <a:latin typeface="Cambria Math" charset="0"/>
                                    </a:rPr>
                                    <m:t>0.83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200" i="1" dirty="0">
                    <a:solidFill>
                      <a:srgbClr val="003399"/>
                    </a:solidFill>
                    <a:latin typeface="Cambria Math" charset="0"/>
                  </a:endParaRPr>
                </a:p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solidFill>
                                <a:srgbClr val="003399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3399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  </m:t>
                          </m:r>
                          <m:r>
                            <a:rPr lang="el-GR" sz="1200" i="1">
                              <a:solidFill>
                                <a:srgbClr val="003399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003399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003399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1200" b="1" i="1" smtClean="0">
                          <a:solidFill>
                            <a:srgbClr val="003399"/>
                          </a:solidFill>
                          <a:latin typeface="Cambria Math" charset="0"/>
                        </a:rPr>
                        <m:t>𝟎</m:t>
                      </m:r>
                      <m:r>
                        <a:rPr lang="en-US" sz="1200" b="1" i="1" smtClean="0">
                          <a:solidFill>
                            <a:srgbClr val="003399"/>
                          </a:solidFill>
                          <a:latin typeface="Cambria Math" charset="0"/>
                        </a:rPr>
                        <m:t>.</m:t>
                      </m:r>
                      <m:r>
                        <a:rPr lang="en-US" sz="1200" b="1" i="1" smtClean="0">
                          <a:solidFill>
                            <a:srgbClr val="003399"/>
                          </a:solidFill>
                          <a:latin typeface="Cambria Math" charset="0"/>
                        </a:rPr>
                        <m:t>𝟐𝟑</m:t>
                      </m:r>
                    </m:oMath>
                  </a14:m>
                  <a:r>
                    <a:rPr lang="en-US" sz="1200" b="1" dirty="0">
                      <a:solidFill>
                        <a:srgbClr val="003399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E984102-56CB-2241-A83C-00AA384633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8583" y="1778695"/>
                  <a:ext cx="1936369" cy="1335497"/>
                </a:xfrm>
                <a:prstGeom prst="rect">
                  <a:avLst/>
                </a:prstGeom>
                <a:blipFill>
                  <a:blip r:embed="rId8"/>
                  <a:stretch>
                    <a:fillRect l="-6186" t="-4478" b="-59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989378F-E02E-1740-8070-0D885316BB84}"/>
                    </a:ext>
                  </a:extLst>
                </p:cNvPr>
                <p:cNvSpPr txBox="1"/>
                <p:nvPr/>
              </p:nvSpPr>
              <p:spPr>
                <a:xfrm>
                  <a:off x="6835999" y="4105115"/>
                  <a:ext cx="2295966" cy="132944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en-US" sz="1200" dirty="0">
                      <a:solidFill>
                        <a:srgbClr val="C00000"/>
                      </a:solidFill>
                    </a:rPr>
                    <a:t>Second eigenvector</a:t>
                  </a:r>
                </a:p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t-BR" sz="1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cs-CZ" sz="12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200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0.83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0.56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200" dirty="0">
                    <a:solidFill>
                      <a:srgbClr val="C00000"/>
                    </a:solidFill>
                  </a:endParaRPr>
                </a:p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l-GR" sz="12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1200" b="1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𝟎</m:t>
                      </m:r>
                      <m:r>
                        <a:rPr lang="en-US" sz="1200" b="1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.</m:t>
                      </m:r>
                      <m:r>
                        <a:rPr lang="en-US" sz="1200" b="1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𝟎𝟎𝟑</m:t>
                      </m:r>
                    </m:oMath>
                  </a14:m>
                  <a:r>
                    <a:rPr lang="en-US" sz="1200" b="1" dirty="0">
                      <a:solidFill>
                        <a:srgbClr val="C0000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DC11CB8-02C8-2746-B29B-7019DAD449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5999" y="4105115"/>
                  <a:ext cx="2295966" cy="1329448"/>
                </a:xfrm>
                <a:prstGeom prst="rect">
                  <a:avLst/>
                </a:prstGeom>
                <a:blipFill>
                  <a:blip r:embed="rId9"/>
                  <a:stretch>
                    <a:fillRect l="-5263" t="-7692" b="-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F23BCF4-4D98-BF4C-9F35-09EEF4694F82}"/>
                </a:ext>
              </a:extLst>
            </p:cNvPr>
            <p:cNvSpPr txBox="1"/>
            <p:nvPr/>
          </p:nvSpPr>
          <p:spPr>
            <a:xfrm rot="16200000">
              <a:off x="3248968" y="3351695"/>
              <a:ext cx="1355237" cy="443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Helvetica" charset="0"/>
                  <a:ea typeface="Helvetica" charset="0"/>
                  <a:cs typeface="Helvetica" charset="0"/>
                </a:rPr>
                <a:t>channel 2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D8D49C4-74B6-644F-9A60-90857400D010}"/>
                </a:ext>
              </a:extLst>
            </p:cNvPr>
            <p:cNvSpPr txBox="1"/>
            <p:nvPr/>
          </p:nvSpPr>
          <p:spPr>
            <a:xfrm>
              <a:off x="5791200" y="5846065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Helvetica" charset="0"/>
                  <a:ea typeface="Helvetica" charset="0"/>
                  <a:cs typeface="Helvetica" charset="0"/>
                </a:rPr>
                <a:t>channel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8730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2E7BC1-3B38-6F42-9CAF-AE7F798A6D7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0517FD-CC62-3941-B741-E965A79E54F2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7E777E-C26C-FA45-87CF-773D33DDFA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344423-A2DB-4348-949A-8ADB2E855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E9A690D-BC37-4946-BD92-B173501FA5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PCA Recipe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9AF1E327-69C0-794F-9E56-67C60401563E}"/>
              </a:ext>
            </a:extLst>
          </p:cNvPr>
          <p:cNvSpPr txBox="1">
            <a:spLocks/>
          </p:cNvSpPr>
          <p:nvPr/>
        </p:nvSpPr>
        <p:spPr>
          <a:xfrm>
            <a:off x="312234" y="1077524"/>
            <a:ext cx="8374566" cy="43735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0">
              <a:spcBef>
                <a:spcPts val="0"/>
              </a:spcBef>
              <a:spcAft>
                <a:spcPts val="600"/>
              </a:spcAft>
              <a:buFont typeface="Arial"/>
              <a:buAutoNum type="arabicPeriod"/>
            </a:pPr>
            <a:r>
              <a:rPr lang="en-US" sz="1800" b="1" dirty="0"/>
              <a:t> Convert the data to have zero mean</a:t>
            </a:r>
          </a:p>
          <a:p>
            <a:pPr marL="514350" indent="0">
              <a:spcBef>
                <a:spcPts val="0"/>
              </a:spcBef>
              <a:spcAft>
                <a:spcPts val="600"/>
              </a:spcAft>
              <a:buFont typeface="Arial"/>
              <a:buAutoNum type="arabicPeriod"/>
            </a:pPr>
            <a:r>
              <a:rPr lang="en-US" sz="1800" b="1" dirty="0"/>
              <a:t> Form </a:t>
            </a:r>
            <a:r>
              <a:rPr lang="en-US" sz="1800" b="1" i="1" dirty="0"/>
              <a:t>A </a:t>
            </a:r>
            <a:r>
              <a:rPr lang="en-US" sz="1800" b="1" dirty="0"/>
              <a:t>using the top n eigenvectors of the sample covariance matrix XX</a:t>
            </a:r>
            <a:r>
              <a:rPr lang="en-US" sz="1800" b="1" baseline="30000" dirty="0"/>
              <a:t>T </a:t>
            </a:r>
            <a:r>
              <a:rPr lang="en-US" sz="1800" b="1" dirty="0"/>
              <a:t>.   Equivalently, you can use the left singular vectors of X associated with the largest singular values</a:t>
            </a:r>
          </a:p>
          <a:p>
            <a:pPr marL="514350" indent="0">
              <a:spcBef>
                <a:spcPts val="0"/>
              </a:spcBef>
              <a:spcAft>
                <a:spcPts val="600"/>
              </a:spcAft>
              <a:buFont typeface="Arial"/>
              <a:buAutoNum type="arabicPeriod"/>
            </a:pPr>
            <a:r>
              <a:rPr lang="en-US" sz="1800" b="1" dirty="0"/>
              <a:t> Project the data:</a:t>
            </a:r>
          </a:p>
          <a:p>
            <a:pPr marL="514350" indent="0">
              <a:spcBef>
                <a:spcPts val="0"/>
              </a:spcBef>
              <a:spcAft>
                <a:spcPts val="600"/>
              </a:spcAft>
              <a:buFont typeface="Arial"/>
              <a:buAutoNum type="arabicPeriod"/>
            </a:pPr>
            <a:r>
              <a:rPr lang="en-US" sz="1800" b="1" dirty="0"/>
              <a:t> To reconstruct: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5C99F4-282D-9840-92B9-D12DD679A612}"/>
              </a:ext>
            </a:extLst>
          </p:cNvPr>
          <p:cNvGrpSpPr/>
          <p:nvPr/>
        </p:nvGrpSpPr>
        <p:grpSpPr>
          <a:xfrm>
            <a:off x="949260" y="3645469"/>
            <a:ext cx="2836175" cy="2641181"/>
            <a:chOff x="3659879" y="1866083"/>
            <a:chExt cx="4470663" cy="416329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E9307C5-6068-AD44-99E7-76D2C7B383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631" b="5758"/>
            <a:stretch/>
          </p:blipFill>
          <p:spPr>
            <a:xfrm>
              <a:off x="4096512" y="1866083"/>
              <a:ext cx="4034030" cy="400131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2067161-32A9-424B-8B0B-A07F2B5C9F7C}"/>
                    </a:ext>
                  </a:extLst>
                </p:cNvPr>
                <p:cNvSpPr txBox="1"/>
                <p:nvPr/>
              </p:nvSpPr>
              <p:spPr>
                <a:xfrm>
                  <a:off x="4905796" y="2047408"/>
                  <a:ext cx="1843362" cy="4854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2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Σ</m:t>
                        </m:r>
                        <m:r>
                          <a:rPr lang="en-US" sz="1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t-BR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uk-UA" sz="1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200" i="1">
                                      <a:latin typeface="Cambria Math" charset="0"/>
                                    </a:rPr>
                                    <m:t>0</m:t>
                                  </m:r>
                                  <m:r>
                                    <a:rPr lang="en-US" sz="1200" i="1">
                                      <a:latin typeface="Cambria Math" charset="0"/>
                                    </a:rPr>
                                    <m:t>.74</m:t>
                                  </m:r>
                                </m:e>
                                <m:e>
                                  <m:r>
                                    <a:rPr lang="en-US" sz="1200" i="1">
                                      <a:latin typeface="Cambria Math" charset="0"/>
                                    </a:rPr>
                                    <m:t>0.11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200" i="1">
                                      <a:latin typeface="Cambria Math" charset="0"/>
                                    </a:rPr>
                                    <m:t>0.11</m:t>
                                  </m:r>
                                </m:e>
                                <m:e>
                                  <m:r>
                                    <a:rPr lang="en-US" sz="1200" i="1">
                                      <a:latin typeface="Cambria Math" charset="0"/>
                                    </a:rPr>
                                    <m:t>0.17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2067161-32A9-424B-8B0B-A07F2B5C9F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5796" y="2047408"/>
                  <a:ext cx="1843362" cy="485451"/>
                </a:xfrm>
                <a:prstGeom prst="rect">
                  <a:avLst/>
                </a:prstGeom>
                <a:blipFill>
                  <a:blip r:embed="rId5"/>
                  <a:stretch>
                    <a:fillRect l="-2151" t="-4000"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591790-8325-5040-B237-CC55D9EC9B65}"/>
                </a:ext>
              </a:extLst>
            </p:cNvPr>
            <p:cNvSpPr txBox="1"/>
            <p:nvPr/>
          </p:nvSpPr>
          <p:spPr>
            <a:xfrm rot="16200000">
              <a:off x="3012339" y="3209165"/>
              <a:ext cx="1731714" cy="436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Helvetica" charset="0"/>
                  <a:ea typeface="Helvetica" charset="0"/>
                  <a:cs typeface="Helvetica" charset="0"/>
                </a:rPr>
                <a:t>channel 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DE394A5-83AD-0446-B502-668D6E00B4B6}"/>
                </a:ext>
              </a:extLst>
            </p:cNvPr>
            <p:cNvSpPr txBox="1"/>
            <p:nvPr/>
          </p:nvSpPr>
          <p:spPr>
            <a:xfrm>
              <a:off x="5521466" y="5752378"/>
              <a:ext cx="848310" cy="276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Helvetica" charset="0"/>
                  <a:ea typeface="Helvetica" charset="0"/>
                  <a:cs typeface="Helvetica" charset="0"/>
                </a:rPr>
                <a:t>channel 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5C3CAC-02BC-1C4C-88CE-D424EDF382E5}"/>
              </a:ext>
            </a:extLst>
          </p:cNvPr>
          <p:cNvGrpSpPr/>
          <p:nvPr/>
        </p:nvGrpSpPr>
        <p:grpSpPr>
          <a:xfrm>
            <a:off x="4355820" y="3639694"/>
            <a:ext cx="4238884" cy="2716162"/>
            <a:chOff x="3705064" y="1778695"/>
            <a:chExt cx="6779888" cy="434436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F0767A9-7EA0-9F47-8E4F-146D1830D6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631" b="5758"/>
            <a:stretch/>
          </p:blipFill>
          <p:spPr>
            <a:xfrm>
              <a:off x="4096512" y="1866083"/>
              <a:ext cx="4034030" cy="400131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F1E39FF-E9CF-9742-AA3C-E2F625EC768A}"/>
                    </a:ext>
                  </a:extLst>
                </p:cNvPr>
                <p:cNvSpPr txBox="1"/>
                <p:nvPr/>
              </p:nvSpPr>
              <p:spPr>
                <a:xfrm>
                  <a:off x="5248391" y="1980899"/>
                  <a:ext cx="1870435" cy="4925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2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Σ</m:t>
                        </m:r>
                        <m:r>
                          <a:rPr lang="en-US" sz="1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t-BR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uk-UA" sz="1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200" i="1">
                                      <a:latin typeface="Cambria Math" charset="0"/>
                                    </a:rPr>
                                    <m:t>0</m:t>
                                  </m:r>
                                  <m:r>
                                    <a:rPr lang="en-US" sz="1200" i="1">
                                      <a:latin typeface="Cambria Math" charset="0"/>
                                    </a:rPr>
                                    <m:t>.74</m:t>
                                  </m:r>
                                </m:e>
                                <m:e>
                                  <m:r>
                                    <a:rPr lang="en-US" sz="1200" i="1">
                                      <a:latin typeface="Cambria Math" charset="0"/>
                                    </a:rPr>
                                    <m:t>0.11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200" i="1">
                                      <a:latin typeface="Cambria Math" charset="0"/>
                                    </a:rPr>
                                    <m:t>0.11</m:t>
                                  </m:r>
                                </m:e>
                                <m:e>
                                  <m:r>
                                    <a:rPr lang="en-US" sz="1200" i="1">
                                      <a:latin typeface="Cambria Math" charset="0"/>
                                    </a:rPr>
                                    <m:t>0.17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F1E39FF-E9CF-9742-AA3C-E2F625EC76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8391" y="1980899"/>
                  <a:ext cx="1870435" cy="492581"/>
                </a:xfrm>
                <a:prstGeom prst="rect">
                  <a:avLst/>
                </a:prstGeom>
                <a:blipFill>
                  <a:blip r:embed="rId6"/>
                  <a:stretch>
                    <a:fillRect l="-2151" t="-4000"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0FBEA38-C6D3-FA47-A3A7-EF765383F7AC}"/>
                </a:ext>
              </a:extLst>
            </p:cNvPr>
            <p:cNvCxnSpPr/>
            <p:nvPr/>
          </p:nvCxnSpPr>
          <p:spPr>
            <a:xfrm flipV="1">
              <a:off x="5991580" y="2286000"/>
              <a:ext cx="2192300" cy="173736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DB877D5-7115-E243-AA40-45DDF9F1F2C9}"/>
                </a:ext>
              </a:extLst>
            </p:cNvPr>
            <p:cNvCxnSpPr/>
            <p:nvPr/>
          </p:nvCxnSpPr>
          <p:spPr>
            <a:xfrm>
              <a:off x="5973292" y="4023360"/>
              <a:ext cx="439779" cy="5486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E984102-56CB-2241-A83C-00AA384633BC}"/>
                    </a:ext>
                  </a:extLst>
                </p:cNvPr>
                <p:cNvSpPr txBox="1"/>
                <p:nvPr/>
              </p:nvSpPr>
              <p:spPr>
                <a:xfrm>
                  <a:off x="8548583" y="1778695"/>
                  <a:ext cx="1936369" cy="133549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en-US" sz="1200" dirty="0">
                      <a:solidFill>
                        <a:srgbClr val="003399"/>
                      </a:solidFill>
                      <a:ea typeface="Cambria Math" charset="0"/>
                      <a:cs typeface="Cambria Math" charset="0"/>
                    </a:rPr>
                    <a:t>First eigenvector</a:t>
                  </a:r>
                </a:p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003399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rgbClr val="003399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003399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smtClean="0">
                            <a:solidFill>
                              <a:srgbClr val="003399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t-BR" sz="1200" i="1" smtClean="0">
                                <a:solidFill>
                                  <a:srgbClr val="00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cs-CZ" sz="1200" i="1" smtClean="0">
                                    <a:solidFill>
                                      <a:srgbClr val="00339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200" b="0" i="1" smtClean="0">
                                      <a:solidFill>
                                        <a:srgbClr val="003399"/>
                                      </a:solidFill>
                                      <a:latin typeface="Cambria Math" charset="0"/>
                                    </a:rPr>
                                    <m:t>0</m:t>
                                  </m:r>
                                  <m:r>
                                    <a:rPr lang="en-US" sz="1200" b="0" i="1" smtClean="0">
                                      <a:solidFill>
                                        <a:srgbClr val="003399"/>
                                      </a:solidFill>
                                      <a:latin typeface="Cambria Math" charset="0"/>
                                    </a:rPr>
                                    <m:t>.56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3399"/>
                                      </a:solidFill>
                                      <a:latin typeface="Cambria Math" charset="0"/>
                                    </a:rPr>
                                    <m:t>0.83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200" i="1" dirty="0">
                    <a:solidFill>
                      <a:srgbClr val="003399"/>
                    </a:solidFill>
                    <a:latin typeface="Cambria Math" charset="0"/>
                  </a:endParaRPr>
                </a:p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solidFill>
                                <a:srgbClr val="003399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3399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  </m:t>
                          </m:r>
                          <m:r>
                            <a:rPr lang="el-GR" sz="1200" i="1">
                              <a:solidFill>
                                <a:srgbClr val="003399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003399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003399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1200" b="1" i="1" smtClean="0">
                          <a:solidFill>
                            <a:srgbClr val="003399"/>
                          </a:solidFill>
                          <a:latin typeface="Cambria Math" charset="0"/>
                        </a:rPr>
                        <m:t>𝟎</m:t>
                      </m:r>
                      <m:r>
                        <a:rPr lang="en-US" sz="1200" b="1" i="1" smtClean="0">
                          <a:solidFill>
                            <a:srgbClr val="003399"/>
                          </a:solidFill>
                          <a:latin typeface="Cambria Math" charset="0"/>
                        </a:rPr>
                        <m:t>.</m:t>
                      </m:r>
                      <m:r>
                        <a:rPr lang="en-US" sz="1200" b="1" i="1" smtClean="0">
                          <a:solidFill>
                            <a:srgbClr val="003399"/>
                          </a:solidFill>
                          <a:latin typeface="Cambria Math" charset="0"/>
                        </a:rPr>
                        <m:t>𝟐𝟑</m:t>
                      </m:r>
                    </m:oMath>
                  </a14:m>
                  <a:r>
                    <a:rPr lang="en-US" sz="1200" b="1" dirty="0">
                      <a:solidFill>
                        <a:srgbClr val="003399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E984102-56CB-2241-A83C-00AA384633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8583" y="1778695"/>
                  <a:ext cx="1936369" cy="1335497"/>
                </a:xfrm>
                <a:prstGeom prst="rect">
                  <a:avLst/>
                </a:prstGeom>
                <a:blipFill>
                  <a:blip r:embed="rId7"/>
                  <a:stretch>
                    <a:fillRect l="-6186" t="-4478" b="-59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DC11CB8-02C8-2746-B29B-7019DAD44902}"/>
                    </a:ext>
                  </a:extLst>
                </p:cNvPr>
                <p:cNvSpPr txBox="1"/>
                <p:nvPr/>
              </p:nvSpPr>
              <p:spPr>
                <a:xfrm>
                  <a:off x="6835999" y="4105115"/>
                  <a:ext cx="2295966" cy="132944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en-US" sz="1200" dirty="0">
                      <a:solidFill>
                        <a:srgbClr val="C00000"/>
                      </a:solidFill>
                    </a:rPr>
                    <a:t>Second eigenvector</a:t>
                  </a:r>
                </a:p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t-BR" sz="1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cs-CZ" sz="12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200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0.83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0.56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200" dirty="0">
                    <a:solidFill>
                      <a:srgbClr val="C00000"/>
                    </a:solidFill>
                  </a:endParaRPr>
                </a:p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l-GR" sz="12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1200" b="1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𝟎</m:t>
                      </m:r>
                      <m:r>
                        <a:rPr lang="en-US" sz="1200" b="1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.</m:t>
                      </m:r>
                      <m:r>
                        <a:rPr lang="en-US" sz="1200" b="1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𝟎𝟎𝟑</m:t>
                      </m:r>
                    </m:oMath>
                  </a14:m>
                  <a:r>
                    <a:rPr lang="en-US" sz="1200" b="1" dirty="0">
                      <a:solidFill>
                        <a:srgbClr val="C0000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DC11CB8-02C8-2746-B29B-7019DAD449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5999" y="4105115"/>
                  <a:ext cx="2295966" cy="1329448"/>
                </a:xfrm>
                <a:prstGeom prst="rect">
                  <a:avLst/>
                </a:prstGeom>
                <a:blipFill>
                  <a:blip r:embed="rId8"/>
                  <a:stretch>
                    <a:fillRect l="-5263" t="-7692" b="-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894A8F5-0832-A241-A2D2-D8A3582BD1D1}"/>
                </a:ext>
              </a:extLst>
            </p:cNvPr>
            <p:cNvSpPr txBox="1"/>
            <p:nvPr/>
          </p:nvSpPr>
          <p:spPr>
            <a:xfrm rot="16200000">
              <a:off x="3248968" y="3351695"/>
              <a:ext cx="1355237" cy="443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Helvetica" charset="0"/>
                  <a:ea typeface="Helvetica" charset="0"/>
                  <a:cs typeface="Helvetica" charset="0"/>
                </a:rPr>
                <a:t>channel 2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4ADDFFB-B5A5-0D4F-A06D-735B7A2DCF9D}"/>
                </a:ext>
              </a:extLst>
            </p:cNvPr>
            <p:cNvSpPr txBox="1"/>
            <p:nvPr/>
          </p:nvSpPr>
          <p:spPr>
            <a:xfrm>
              <a:off x="5791200" y="5846065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Helvetica" charset="0"/>
                  <a:ea typeface="Helvetica" charset="0"/>
                  <a:cs typeface="Helvetica" charset="0"/>
                </a:rPr>
                <a:t>channel 1</a:t>
              </a:r>
            </a:p>
          </p:txBody>
        </p:sp>
      </p:grpSp>
      <p:pic>
        <p:nvPicPr>
          <p:cNvPr id="26" name="Picture 25" descr="png.png">
            <a:extLst>
              <a:ext uri="{FF2B5EF4-FFF2-40B4-BE49-F238E27FC236}">
                <a16:creationId xmlns:a16="http://schemas.microsoft.com/office/drawing/2014/main" id="{A9DC4465-5BB5-894B-9B67-9C720B58A10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766"/>
          <a:stretch/>
        </p:blipFill>
        <p:spPr>
          <a:xfrm>
            <a:off x="2714725" y="2371074"/>
            <a:ext cx="1906943" cy="280892"/>
          </a:xfrm>
          <a:prstGeom prst="rect">
            <a:avLst/>
          </a:prstGeom>
        </p:spPr>
      </p:pic>
      <p:pic>
        <p:nvPicPr>
          <p:cNvPr id="27" name="Picture 26" descr="png.png">
            <a:extLst>
              <a:ext uri="{FF2B5EF4-FFF2-40B4-BE49-F238E27FC236}">
                <a16:creationId xmlns:a16="http://schemas.microsoft.com/office/drawing/2014/main" id="{AD187377-8F02-7547-AB19-278A99D44BB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87" b="1"/>
          <a:stretch/>
        </p:blipFill>
        <p:spPr>
          <a:xfrm>
            <a:off x="2949877" y="2693330"/>
            <a:ext cx="1947599" cy="30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243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FF1938-DE9D-6E45-B028-76158FFF301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0517FD-CC62-3941-B741-E965A79E54F2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9A680C-C645-1B40-A804-A2DEADBFBA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369C9-617E-5F4C-94EC-D0F1D813D7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588D1A-EFDC-D14F-9C79-6985572CF8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4026" y="2283875"/>
            <a:ext cx="3120332" cy="327905"/>
          </a:xfrm>
        </p:spPr>
        <p:txBody>
          <a:bodyPr/>
          <a:lstStyle/>
          <a:p>
            <a:r>
              <a:rPr lang="en-US" sz="1400" dirty="0"/>
              <a:t>[Thompson et al., </a:t>
            </a:r>
            <a:r>
              <a:rPr lang="en-US" sz="1400" i="1" dirty="0"/>
              <a:t>Astrobiology </a:t>
            </a:r>
            <a:r>
              <a:rPr lang="en-US" sz="1400" dirty="0"/>
              <a:t>2019]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34ED6C1-7789-5F4E-BF21-93E5F7CF4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026" y="454025"/>
            <a:ext cx="4117974" cy="436031"/>
          </a:xfrm>
        </p:spPr>
        <p:txBody>
          <a:bodyPr/>
          <a:lstStyle/>
          <a:p>
            <a:r>
              <a:rPr lang="en-US" dirty="0"/>
              <a:t>First 5 PCA dimensions of the of Cuprite Nevada mining district (AVIRIS-NG)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BD662E-5E55-684E-84EA-57748279AE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42922" y="3117974"/>
            <a:ext cx="7458156" cy="31563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5E9CC5-ED6A-CC45-A469-E539BEB153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/>
          <a:stretch/>
        </p:blipFill>
        <p:spPr>
          <a:xfrm>
            <a:off x="4922207" y="369968"/>
            <a:ext cx="2921620" cy="244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50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81D1305F-35AB-3043-B539-930B848F6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2" y="454025"/>
            <a:ext cx="3543300" cy="57658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79A28A5-E0A0-E840-AEDC-E79ED0E8F6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4026" y="1616927"/>
            <a:ext cx="3660774" cy="4496836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Most spectral data cubes have some locations for which spectra are invalid because of </a:t>
            </a:r>
            <a:r>
              <a:rPr lang="en-US" sz="1800" dirty="0" err="1"/>
              <a:t>geoprojection</a:t>
            </a:r>
            <a:r>
              <a:rPr lang="en-US" sz="1800" dirty="0"/>
              <a:t> effects, instrument configurations, etc.  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In our system, these are flagged with floating point values of -9999.  Be sure to exclude these locations from your statistics!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FF1938-DE9D-6E45-B028-76158FFF301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0517FD-CC62-3941-B741-E965A79E54F2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9A680C-C645-1B40-A804-A2DEADBFBA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369C9-617E-5F4C-94EC-D0F1D813D7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34ED6C1-7789-5F4E-BF21-93E5F7CF4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026" y="454025"/>
            <a:ext cx="4876257" cy="436031"/>
          </a:xfrm>
        </p:spPr>
        <p:txBody>
          <a:bodyPr/>
          <a:lstStyle/>
          <a:p>
            <a:r>
              <a:rPr lang="en-US" dirty="0"/>
              <a:t>Practical Considerations: Bad data values </a:t>
            </a:r>
            <a:br>
              <a:rPr lang="en-US" dirty="0"/>
            </a:b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62665B-C4BB-A746-9A77-D8567E4BCCB9}"/>
              </a:ext>
            </a:extLst>
          </p:cNvPr>
          <p:cNvSpPr txBox="1"/>
          <p:nvPr/>
        </p:nvSpPr>
        <p:spPr>
          <a:xfrm>
            <a:off x="2206351" y="4938069"/>
            <a:ext cx="2137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Note: bad data around margin due to </a:t>
            </a:r>
            <a:r>
              <a:rPr lang="en-US" dirty="0" err="1">
                <a:solidFill>
                  <a:srgbClr val="C00000"/>
                </a:solidFill>
              </a:rPr>
              <a:t>geoprojection</a:t>
            </a:r>
            <a:r>
              <a:rPr lang="en-US" dirty="0">
                <a:solidFill>
                  <a:srgbClr val="C00000"/>
                </a:solidFill>
              </a:rPr>
              <a:t> 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789FBC5-3CAD-3C41-B2D0-D083A3BE6EA1}"/>
              </a:ext>
            </a:extLst>
          </p:cNvPr>
          <p:cNvCxnSpPr>
            <a:cxnSpLocks/>
          </p:cNvCxnSpPr>
          <p:nvPr/>
        </p:nvCxnSpPr>
        <p:spPr>
          <a:xfrm>
            <a:off x="4343399" y="5399734"/>
            <a:ext cx="91440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956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79A28A5-E0A0-E840-AEDC-E79ED0E8F6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4026" y="1175880"/>
            <a:ext cx="8248650" cy="4815887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Spectral data cubes have three dimensions, leading to several potential index orderings. 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The most common are:</a:t>
            </a:r>
          </a:p>
          <a:p>
            <a:pPr marL="400050" lvl="1" indent="0">
              <a:buNone/>
            </a:pPr>
            <a:r>
              <a:rPr lang="en-US" sz="1800" b="1" dirty="0"/>
              <a:t>Band Interleaved by Pixel (BIP): </a:t>
            </a:r>
            <a:r>
              <a:rPr lang="en-US" sz="1800" dirty="0"/>
              <a:t>x[ row, column, channel ]</a:t>
            </a:r>
          </a:p>
          <a:p>
            <a:pPr marL="400050" lvl="1" indent="0">
              <a:buNone/>
            </a:pPr>
            <a:r>
              <a:rPr lang="en-US" sz="1800" b="1" dirty="0"/>
              <a:t>Band Interleaved by Line (BIL): </a:t>
            </a:r>
            <a:r>
              <a:rPr lang="en-US" sz="1800" dirty="0"/>
              <a:t>x[ row, channel, column ]</a:t>
            </a:r>
          </a:p>
          <a:p>
            <a:pPr marL="400050" lvl="1" indent="0">
              <a:buNone/>
            </a:pPr>
            <a:r>
              <a:rPr lang="en-US" sz="1800" b="1" dirty="0"/>
              <a:t>Band Sequential (BSQ): </a:t>
            </a:r>
            <a:r>
              <a:rPr lang="en-US" sz="1800" dirty="0"/>
              <a:t>x[ channel, row, column ]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Most data cube header files indicate the interleave as an ASCII text string.  We store ours in BIL format, but occasionally translate to BIP for cleaner indexing syntax.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FF1938-DE9D-6E45-B028-76158FFF301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0517FD-CC62-3941-B741-E965A79E54F2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9A680C-C645-1B40-A804-A2DEADBFBA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369C9-617E-5F4C-94EC-D0F1D813D7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34ED6C1-7789-5F4E-BF21-93E5F7CF49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Practical Considerations: Interleave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48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1324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ight Arrow 20">
            <a:extLst>
              <a:ext uri="{FF2B5EF4-FFF2-40B4-BE49-F238E27FC236}">
                <a16:creationId xmlns:a16="http://schemas.microsoft.com/office/drawing/2014/main" id="{A9BCA25A-7F7E-7845-AC96-63F8B5E81EB5}"/>
              </a:ext>
            </a:extLst>
          </p:cNvPr>
          <p:cNvSpPr/>
          <p:nvPr/>
        </p:nvSpPr>
        <p:spPr>
          <a:xfrm>
            <a:off x="4168341" y="1557772"/>
            <a:ext cx="1043988" cy="9023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D1E9EE-AF47-674B-AA64-61E7A245536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97E6AA7-8917-B34C-83E1-5B6384AA0940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A51D85-A6B0-E442-A2DC-18E6CA38B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1ED9F-8DE0-4A47-A075-6E01545D6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D50D438-F29D-CF49-8C4C-E24F375004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Exercise 4: Principal Component Analysis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91F92C6-C436-D447-9FA2-FD998264DE33}"/>
              </a:ext>
            </a:extLst>
          </p:cNvPr>
          <p:cNvSpPr txBox="1">
            <a:spLocks/>
          </p:cNvSpPr>
          <p:nvPr/>
        </p:nvSpPr>
        <p:spPr>
          <a:xfrm>
            <a:off x="454026" y="1248187"/>
            <a:ext cx="5065828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US" i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D31D87E-DC75-2444-ABEF-0CEFD81D9A2D}"/>
              </a:ext>
            </a:extLst>
          </p:cNvPr>
          <p:cNvGrpSpPr/>
          <p:nvPr/>
        </p:nvGrpSpPr>
        <p:grpSpPr>
          <a:xfrm>
            <a:off x="1712825" y="1216448"/>
            <a:ext cx="2821867" cy="1693938"/>
            <a:chOff x="6344529" y="3317257"/>
            <a:chExt cx="5330910" cy="320009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2575262-FD1C-DC4E-8B12-EAA241770E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44529" y="3317257"/>
              <a:ext cx="5176912" cy="3200090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74D04E7-489E-A949-825A-15788BF5AA15}"/>
                </a:ext>
              </a:extLst>
            </p:cNvPr>
            <p:cNvGrpSpPr/>
            <p:nvPr/>
          </p:nvGrpSpPr>
          <p:grpSpPr>
            <a:xfrm>
              <a:off x="10746315" y="5162204"/>
              <a:ext cx="929124" cy="1064283"/>
              <a:chOff x="10798352" y="2165135"/>
              <a:chExt cx="929124" cy="1064283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085E9B51-2E36-6343-BBE0-AC7CCAEA0A27}"/>
                  </a:ext>
                </a:extLst>
              </p:cNvPr>
              <p:cNvCxnSpPr/>
              <p:nvPr/>
            </p:nvCxnSpPr>
            <p:spPr>
              <a:xfrm flipV="1">
                <a:off x="11322424" y="2165135"/>
                <a:ext cx="0" cy="515316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595ACF2-B6D3-6844-BDA4-3D0513A227BA}"/>
                  </a:ext>
                </a:extLst>
              </p:cNvPr>
              <p:cNvSpPr txBox="1"/>
              <p:nvPr/>
            </p:nvSpPr>
            <p:spPr>
              <a:xfrm>
                <a:off x="10965093" y="2232213"/>
                <a:ext cx="401101" cy="3557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bg1"/>
                    </a:solidFill>
                    <a:latin typeface="Times" charset="0"/>
                    <a:ea typeface="Times" charset="0"/>
                    <a:cs typeface="Times" charset="0"/>
                  </a:rPr>
                  <a:t>N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92CA2D0-9CDD-534A-A335-F946F3628C47}"/>
                  </a:ext>
                </a:extLst>
              </p:cNvPr>
              <p:cNvCxnSpPr/>
              <p:nvPr/>
            </p:nvCxnSpPr>
            <p:spPr>
              <a:xfrm>
                <a:off x="11017630" y="3065622"/>
                <a:ext cx="412338" cy="0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F8FCE3-3E6D-8246-BA00-0DE5B6EB9E26}"/>
                  </a:ext>
                </a:extLst>
              </p:cNvPr>
              <p:cNvSpPr txBox="1"/>
              <p:nvPr/>
            </p:nvSpPr>
            <p:spPr>
              <a:xfrm>
                <a:off x="10798352" y="2778583"/>
                <a:ext cx="929124" cy="450835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700" dirty="0">
                    <a:solidFill>
                      <a:schemeClr val="bg1"/>
                    </a:solidFill>
                    <a:latin typeface="Times" charset="0"/>
                    <a:ea typeface="Times" charset="0"/>
                    <a:cs typeface="Times" charset="0"/>
                  </a:rPr>
                  <a:t>100 m</a:t>
                </a: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33B3C24-E1E7-1048-891A-F0AB1E03D196}"/>
              </a:ext>
            </a:extLst>
          </p:cNvPr>
          <p:cNvSpPr txBox="1"/>
          <p:nvPr/>
        </p:nvSpPr>
        <p:spPr>
          <a:xfrm>
            <a:off x="454026" y="3286339"/>
            <a:ext cx="38025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Objective</a:t>
            </a:r>
            <a:r>
              <a:rPr lang="en-US" dirty="0"/>
              <a:t>: Calculate Principal Components of the Caltech cube. Calculate mean spectra and the covariance matrix.  Watch out for deep water features and bad data flags (values of -9999) at the periphery.  You may not need all spectra in the calculation.  Are any of the top PCs interpretable? If so, what do they represent?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F7CA8F-5282-B544-AD13-64FB1D813C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4132" y="1206559"/>
            <a:ext cx="2213621" cy="170406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AFDB4EF-539B-6647-8261-A41DA73C61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5198" y="3293631"/>
            <a:ext cx="4108488" cy="286106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72604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ight Arrow 20">
            <a:extLst>
              <a:ext uri="{FF2B5EF4-FFF2-40B4-BE49-F238E27FC236}">
                <a16:creationId xmlns:a16="http://schemas.microsoft.com/office/drawing/2014/main" id="{A9BCA25A-7F7E-7845-AC96-63F8B5E81EB5}"/>
              </a:ext>
            </a:extLst>
          </p:cNvPr>
          <p:cNvSpPr/>
          <p:nvPr/>
        </p:nvSpPr>
        <p:spPr>
          <a:xfrm rot="5400000">
            <a:off x="6135224" y="1762388"/>
            <a:ext cx="857113" cy="74078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D1E9EE-AF47-674B-AA64-61E7A245536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97E6AA7-8917-B34C-83E1-5B6384AA0940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A51D85-A6B0-E442-A2DC-18E6CA38B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1ED9F-8DE0-4A47-A075-6E01545D6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D50D438-F29D-CF49-8C4C-E24F37500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026" y="454025"/>
            <a:ext cx="4304138" cy="1866811"/>
          </a:xfrm>
        </p:spPr>
        <p:txBody>
          <a:bodyPr/>
          <a:lstStyle/>
          <a:p>
            <a:r>
              <a:rPr lang="en-US" dirty="0"/>
              <a:t>Bonus: Intrinsic dimensionality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91F92C6-C436-D447-9FA2-FD998264DE33}"/>
              </a:ext>
            </a:extLst>
          </p:cNvPr>
          <p:cNvSpPr txBox="1">
            <a:spLocks/>
          </p:cNvSpPr>
          <p:nvPr/>
        </p:nvSpPr>
        <p:spPr>
          <a:xfrm>
            <a:off x="454026" y="1248187"/>
            <a:ext cx="5065828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US" i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D31D87E-DC75-2444-ABEF-0CEFD81D9A2D}"/>
              </a:ext>
            </a:extLst>
          </p:cNvPr>
          <p:cNvGrpSpPr/>
          <p:nvPr/>
        </p:nvGrpSpPr>
        <p:grpSpPr>
          <a:xfrm>
            <a:off x="5267680" y="454025"/>
            <a:ext cx="2553465" cy="1532819"/>
            <a:chOff x="6344529" y="3317257"/>
            <a:chExt cx="5330910" cy="320009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2575262-FD1C-DC4E-8B12-EAA241770E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44529" y="3317257"/>
              <a:ext cx="5176912" cy="3200090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74D04E7-489E-A949-825A-15788BF5AA15}"/>
                </a:ext>
              </a:extLst>
            </p:cNvPr>
            <p:cNvGrpSpPr/>
            <p:nvPr/>
          </p:nvGrpSpPr>
          <p:grpSpPr>
            <a:xfrm>
              <a:off x="10746315" y="5162204"/>
              <a:ext cx="929124" cy="1064283"/>
              <a:chOff x="10798352" y="2165135"/>
              <a:chExt cx="929124" cy="1064283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085E9B51-2E36-6343-BBE0-AC7CCAEA0A27}"/>
                  </a:ext>
                </a:extLst>
              </p:cNvPr>
              <p:cNvCxnSpPr/>
              <p:nvPr/>
            </p:nvCxnSpPr>
            <p:spPr>
              <a:xfrm flipV="1">
                <a:off x="11322424" y="2165135"/>
                <a:ext cx="0" cy="515316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595ACF2-B6D3-6844-BDA4-3D0513A227BA}"/>
                  </a:ext>
                </a:extLst>
              </p:cNvPr>
              <p:cNvSpPr txBox="1"/>
              <p:nvPr/>
            </p:nvSpPr>
            <p:spPr>
              <a:xfrm>
                <a:off x="10965093" y="2232213"/>
                <a:ext cx="401101" cy="3557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bg1"/>
                    </a:solidFill>
                    <a:latin typeface="Times" charset="0"/>
                    <a:ea typeface="Times" charset="0"/>
                    <a:cs typeface="Times" charset="0"/>
                  </a:rPr>
                  <a:t>N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92CA2D0-9CDD-534A-A335-F946F3628C47}"/>
                  </a:ext>
                </a:extLst>
              </p:cNvPr>
              <p:cNvCxnSpPr/>
              <p:nvPr/>
            </p:nvCxnSpPr>
            <p:spPr>
              <a:xfrm>
                <a:off x="11017630" y="3065622"/>
                <a:ext cx="412338" cy="0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F8FCE3-3E6D-8246-BA00-0DE5B6EB9E26}"/>
                  </a:ext>
                </a:extLst>
              </p:cNvPr>
              <p:cNvSpPr txBox="1"/>
              <p:nvPr/>
            </p:nvSpPr>
            <p:spPr>
              <a:xfrm>
                <a:off x="10798352" y="2778583"/>
                <a:ext cx="929124" cy="450835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700" dirty="0">
                    <a:solidFill>
                      <a:schemeClr val="bg1"/>
                    </a:solidFill>
                    <a:latin typeface="Times" charset="0"/>
                    <a:ea typeface="Times" charset="0"/>
                    <a:cs typeface="Times" charset="0"/>
                  </a:rPr>
                  <a:t>100 m</a:t>
                </a: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33B3C24-E1E7-1048-891A-F0AB1E03D196}"/>
              </a:ext>
            </a:extLst>
          </p:cNvPr>
          <p:cNvSpPr txBox="1"/>
          <p:nvPr/>
        </p:nvSpPr>
        <p:spPr>
          <a:xfrm>
            <a:off x="430063" y="1593333"/>
            <a:ext cx="427747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Objective</a:t>
            </a:r>
            <a:r>
              <a:rPr lang="en-US" dirty="0"/>
              <a:t>: Find the intrinsic dimensionality of the Caltech cube. Calculate principal components as before, and evaluate the eigenvalue decay.  There are several ways one might find the noise level.  For example: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Project each mean-removed spectrum onto the eigenvectors to make spatial maps.   Then, visually determine the eigenvalues for which the spatial projection starts degenerating to noise.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Find a spatially-homogeneous area and use pixelwise differencing methods.  I haven’t actually tried this yet, and it might be challenging due to the nature of the scene.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AAB4252-D56E-1340-9158-29116BAE6F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94" t="3975" r="7666" b="319"/>
          <a:stretch/>
        </p:blipFill>
        <p:spPr>
          <a:xfrm>
            <a:off x="5280498" y="4661930"/>
            <a:ext cx="2475830" cy="1752489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629AA83-3261-7B4F-8714-AA7EB1F1EAC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833" t="3765" r="11783" b="5013"/>
          <a:stretch/>
        </p:blipFill>
        <p:spPr>
          <a:xfrm>
            <a:off x="5280497" y="2422019"/>
            <a:ext cx="2479701" cy="1923868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A53BDD41-493E-C44B-9B98-D47D940C68A9}"/>
              </a:ext>
            </a:extLst>
          </p:cNvPr>
          <p:cNvCxnSpPr>
            <a:cxnSpLocks/>
            <a:stCxn id="31" idx="2"/>
          </p:cNvCxnSpPr>
          <p:nvPr/>
        </p:nvCxnSpPr>
        <p:spPr>
          <a:xfrm rot="5400000">
            <a:off x="5608094" y="4811215"/>
            <a:ext cx="1377583" cy="446926"/>
          </a:xfrm>
          <a:prstGeom prst="bentConnector3">
            <a:avLst>
              <a:gd name="adj1" fmla="val 11485"/>
            </a:avLst>
          </a:prstGeom>
          <a:ln w="19050"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8917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3B1FDB-B7C8-1F4F-B7F7-71FA767B8ED9}"/>
              </a:ext>
            </a:extLst>
          </p:cNvPr>
          <p:cNvSpPr txBox="1"/>
          <p:nvPr/>
        </p:nvSpPr>
        <p:spPr>
          <a:xfrm>
            <a:off x="234176" y="4672360"/>
            <a:ext cx="874255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Goals for this module</a:t>
            </a:r>
            <a:endParaRPr lang="en-US" sz="1000" b="1" dirty="0"/>
          </a:p>
          <a:p>
            <a:endParaRPr lang="en-US" sz="1000" dirty="0"/>
          </a:p>
          <a:p>
            <a:r>
              <a:rPr lang="en-US" dirty="0"/>
              <a:t>Understand, calculate, and interpret the intrinsic spectral dimensionality</a:t>
            </a:r>
          </a:p>
          <a:p>
            <a:r>
              <a:rPr lang="en-US" dirty="0"/>
              <a:t>Use PCA to compress imaging spectroscopy data</a:t>
            </a:r>
          </a:p>
        </p:txBody>
      </p:sp>
    </p:spTree>
    <p:extLst>
      <p:ext uri="{BB962C8B-B14F-4D97-AF65-F5344CB8AC3E}">
        <p14:creationId xmlns:p14="http://schemas.microsoft.com/office/powerpoint/2010/main" val="322553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B93D4D-51FA-BD40-A22B-130682E0ABA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0517FD-CC62-3941-B741-E965A79E54F2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7B9058-047B-0944-8A76-F893F0BCF4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2C38CC-876F-1345-983C-B755309D05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EB2902-88D4-0B43-96DD-3579D364D4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intrinsic dimensionality represents the true degrees of freedom in the measured process.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D73065-21FC-8A49-8232-49222D3C5F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891" t="33333" r="19717" b="31112"/>
          <a:stretch/>
        </p:blipFill>
        <p:spPr>
          <a:xfrm>
            <a:off x="779157" y="1928120"/>
            <a:ext cx="3986440" cy="30372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7E7482-AEDB-9244-87F9-817F00E27A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35" b="6744"/>
          <a:stretch/>
        </p:blipFill>
        <p:spPr>
          <a:xfrm>
            <a:off x="5302389" y="2022140"/>
            <a:ext cx="2750469" cy="28137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E2160F-7804-3847-8995-0215DEED17FC}"/>
              </a:ext>
            </a:extLst>
          </p:cNvPr>
          <p:cNvSpPr txBox="1"/>
          <p:nvPr/>
        </p:nvSpPr>
        <p:spPr>
          <a:xfrm rot="16200000">
            <a:off x="4758286" y="3203619"/>
            <a:ext cx="8025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latin typeface="Helvetica" charset="0"/>
                <a:ea typeface="Helvetica" charset="0"/>
                <a:cs typeface="Helvetica" charset="0"/>
              </a:rPr>
              <a:t>channel 2</a:t>
            </a:r>
            <a:endParaRPr lang="en-US" sz="9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3D6D0E-A63A-644F-8B19-7CF8FA78C79F}"/>
              </a:ext>
            </a:extLst>
          </p:cNvPr>
          <p:cNvSpPr txBox="1"/>
          <p:nvPr/>
        </p:nvSpPr>
        <p:spPr>
          <a:xfrm>
            <a:off x="6417957" y="4787091"/>
            <a:ext cx="6848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channel 1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4D667D2B-33E2-A046-9F5D-3E97B7986FB5}"/>
              </a:ext>
            </a:extLst>
          </p:cNvPr>
          <p:cNvSpPr txBox="1">
            <a:spLocks/>
          </p:cNvSpPr>
          <p:nvPr/>
        </p:nvSpPr>
        <p:spPr>
          <a:xfrm>
            <a:off x="497946" y="5357884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This can be a measure of </a:t>
            </a:r>
            <a:r>
              <a:rPr lang="en-US" i="1" dirty="0"/>
              <a:t>spectral diversity.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585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207838-4120-2142-878D-28259DA813B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0517FD-CC62-3941-B741-E965A79E54F2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66872-E528-CE42-A479-54DD15879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1C703-C5AD-2844-ADDF-99CB1A0013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EB34DC6-C957-174B-936A-A6AB93B191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 a natural physical system, random measurement noise can inflate the apparent dimensionality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A8B2F6-72C4-BB44-8C46-ED5F47505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25" b="6276"/>
          <a:stretch/>
        </p:blipFill>
        <p:spPr>
          <a:xfrm>
            <a:off x="1116139" y="2453891"/>
            <a:ext cx="3127249" cy="31839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06C77B-7D03-4B49-B602-15705844173F}"/>
              </a:ext>
            </a:extLst>
          </p:cNvPr>
          <p:cNvSpPr txBox="1"/>
          <p:nvPr/>
        </p:nvSpPr>
        <p:spPr>
          <a:xfrm rot="16200000">
            <a:off x="737570" y="3671274"/>
            <a:ext cx="6848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>
                <a:latin typeface="Helvetica" charset="0"/>
                <a:ea typeface="Helvetica" charset="0"/>
                <a:cs typeface="Helvetica" charset="0"/>
              </a:rPr>
              <a:t>channel 2</a:t>
            </a:r>
            <a:endParaRPr lang="en-US" sz="9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4A5FEB-16ED-EF40-919D-267839E05F0B}"/>
              </a:ext>
            </a:extLst>
          </p:cNvPr>
          <p:cNvSpPr txBox="1"/>
          <p:nvPr/>
        </p:nvSpPr>
        <p:spPr>
          <a:xfrm>
            <a:off x="2567985" y="5576892"/>
            <a:ext cx="6848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channel 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CAEA05-E1F1-FB40-9521-064E0F132134}"/>
              </a:ext>
            </a:extLst>
          </p:cNvPr>
          <p:cNvGrpSpPr/>
          <p:nvPr/>
        </p:nvGrpSpPr>
        <p:grpSpPr>
          <a:xfrm>
            <a:off x="5100000" y="2627962"/>
            <a:ext cx="3210888" cy="3193563"/>
            <a:chOff x="4736454" y="2411899"/>
            <a:chExt cx="3210888" cy="319356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191F305-FFC4-2645-816E-80EF803B1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868" b="7072"/>
            <a:stretch/>
          </p:blipFill>
          <p:spPr>
            <a:xfrm>
              <a:off x="4891085" y="2411899"/>
              <a:ext cx="3056257" cy="296496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6D84CD1-79CF-6943-8116-770D5F9665BA}"/>
                </a:ext>
              </a:extLst>
            </p:cNvPr>
            <p:cNvSpPr txBox="1"/>
            <p:nvPr/>
          </p:nvSpPr>
          <p:spPr>
            <a:xfrm rot="16200000">
              <a:off x="4509468" y="3469012"/>
              <a:ext cx="68480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latin typeface="Helvetica" charset="0"/>
                  <a:ea typeface="Helvetica" charset="0"/>
                  <a:cs typeface="Helvetica" charset="0"/>
                </a:rPr>
                <a:t>channel 2</a:t>
              </a:r>
              <a:endParaRPr lang="en-US" sz="9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2E72430-DA59-AD41-9914-06A1F4CCF72E}"/>
                </a:ext>
              </a:extLst>
            </p:cNvPr>
            <p:cNvSpPr txBox="1"/>
            <p:nvPr/>
          </p:nvSpPr>
          <p:spPr>
            <a:xfrm>
              <a:off x="6339883" y="5374630"/>
              <a:ext cx="68480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Helvetica" charset="0"/>
                  <a:ea typeface="Helvetica" charset="0"/>
                  <a:cs typeface="Helvetica" charset="0"/>
                </a:rPr>
                <a:t>channel 1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25B83D4-E75F-9C48-8F6F-2C6A0511169C}"/>
              </a:ext>
            </a:extLst>
          </p:cNvPr>
          <p:cNvSpPr txBox="1"/>
          <p:nvPr/>
        </p:nvSpPr>
        <p:spPr>
          <a:xfrm>
            <a:off x="1883833" y="2132860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Ideal measurement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732F9E-2DA7-6B47-9B34-80547AE3F055}"/>
              </a:ext>
            </a:extLst>
          </p:cNvPr>
          <p:cNvSpPr txBox="1"/>
          <p:nvPr/>
        </p:nvSpPr>
        <p:spPr>
          <a:xfrm>
            <a:off x="5753778" y="2145139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Realized measurement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0CE62ACD-3CE8-B846-938B-FFEBABF56B5C}"/>
              </a:ext>
            </a:extLst>
          </p:cNvPr>
          <p:cNvSpPr/>
          <p:nvPr/>
        </p:nvSpPr>
        <p:spPr>
          <a:xfrm>
            <a:off x="4570412" y="2121029"/>
            <a:ext cx="421992" cy="43603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058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62AFD5-1D44-2A4D-B967-568BDD9F623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0517FD-CC62-3941-B741-E965A79E54F2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F523D9-068C-A549-BF67-956B868879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0D199-B5F0-CD45-AB1F-F7BBA73E0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B3DC2D8-53C5-844A-B6B2-9ADD7E22DA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 estimate the intrinsic dimensionality measurable above the noise, look at the eigenvalues of the covariance matrix.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Apply Singular Value Decomposition: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E12128-A411-4243-A1B1-E0EFECB137B0}"/>
              </a:ext>
            </a:extLst>
          </p:cNvPr>
          <p:cNvSpPr txBox="1"/>
          <p:nvPr/>
        </p:nvSpPr>
        <p:spPr>
          <a:xfrm>
            <a:off x="990600" y="4114805"/>
            <a:ext cx="2931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 is a valid orthonormal basis</a:t>
            </a:r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58D52C-87AE-E94B-9F42-FC3E7DBC672D}"/>
              </a:ext>
            </a:extLst>
          </p:cNvPr>
          <p:cNvSpPr txBox="1"/>
          <p:nvPr/>
        </p:nvSpPr>
        <p:spPr>
          <a:xfrm>
            <a:off x="4191000" y="4113189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Diagonal matrix of singular values</a:t>
            </a:r>
            <a:r>
              <a:rPr lang="en-US" baseline="30000" dirty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3904B01-FE01-6748-B9E1-B851A82A26EC}"/>
              </a:ext>
            </a:extLst>
          </p:cNvPr>
          <p:cNvCxnSpPr/>
          <p:nvPr/>
        </p:nvCxnSpPr>
        <p:spPr>
          <a:xfrm flipV="1">
            <a:off x="4419600" y="3733805"/>
            <a:ext cx="228600" cy="457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93E9304-505C-004F-AEDC-E99DFB4492D9}"/>
              </a:ext>
            </a:extLst>
          </p:cNvPr>
          <p:cNvCxnSpPr/>
          <p:nvPr/>
        </p:nvCxnSpPr>
        <p:spPr>
          <a:xfrm flipV="1">
            <a:off x="3657600" y="3733805"/>
            <a:ext cx="609600" cy="304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 descr="png.png">
            <a:extLst>
              <a:ext uri="{FF2B5EF4-FFF2-40B4-BE49-F238E27FC236}">
                <a16:creationId xmlns:a16="http://schemas.microsoft.com/office/drawing/2014/main" id="{CFFB5CAD-CCE9-9349-9DC3-CEC45D6DA0A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27" t="-14443"/>
          <a:stretch/>
        </p:blipFill>
        <p:spPr>
          <a:xfrm>
            <a:off x="4114800" y="3221574"/>
            <a:ext cx="1403350" cy="43603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A768D3C1-C639-F142-AF85-0FAD9ABD9F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85657"/>
          <a:stretch/>
        </p:blipFill>
        <p:spPr>
          <a:xfrm>
            <a:off x="3339872" y="3124195"/>
            <a:ext cx="831115" cy="81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960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62AFD5-1D44-2A4D-B967-568BDD9F623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0517FD-CC62-3941-B741-E965A79E54F2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F523D9-068C-A549-BF67-956B868879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0D199-B5F0-CD45-AB1F-F7BBA73E0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B3DC2D8-53C5-844A-B6B2-9ADD7E22DA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 estimate the intrinsic dimensionality measurable above the noise, look at the eigenvalues of the covariance matrix.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14ADF9-945A-0949-B047-4E103FFE85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31" b="5758"/>
          <a:stretch/>
        </p:blipFill>
        <p:spPr>
          <a:xfrm>
            <a:off x="2554985" y="2294708"/>
            <a:ext cx="4034030" cy="40013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4053B68-E4E7-C643-8F3C-58319350FD6A}"/>
                  </a:ext>
                </a:extLst>
              </p:cNvPr>
              <p:cNvSpPr txBox="1"/>
              <p:nvPr/>
            </p:nvSpPr>
            <p:spPr>
              <a:xfrm>
                <a:off x="3558769" y="2396455"/>
                <a:ext cx="1745991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Σ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.74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0.11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0.11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0.17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4053B68-E4E7-C643-8F3C-58319350F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769" y="2396455"/>
                <a:ext cx="1745991" cy="461921"/>
              </a:xfrm>
              <a:prstGeom prst="rect">
                <a:avLst/>
              </a:prstGeom>
              <a:blipFill>
                <a:blip r:embed="rId5"/>
                <a:stretch>
                  <a:fillRect l="-2158" t="-2703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B2C83C-EC89-474E-A73C-548A32E1ABDE}"/>
              </a:ext>
            </a:extLst>
          </p:cNvPr>
          <p:cNvCxnSpPr/>
          <p:nvPr/>
        </p:nvCxnSpPr>
        <p:spPr>
          <a:xfrm flipV="1">
            <a:off x="4450053" y="2714625"/>
            <a:ext cx="2192300" cy="173736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DE66AD-E575-FD40-82C4-C47CEE36AFA8}"/>
              </a:ext>
            </a:extLst>
          </p:cNvPr>
          <p:cNvCxnSpPr/>
          <p:nvPr/>
        </p:nvCxnSpPr>
        <p:spPr>
          <a:xfrm>
            <a:off x="4431765" y="4451985"/>
            <a:ext cx="439779" cy="548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C3C8EC-6AA8-1344-9833-2E0B31CE4AA3}"/>
                  </a:ext>
                </a:extLst>
              </p:cNvPr>
              <p:cNvSpPr txBox="1"/>
              <p:nvPr/>
            </p:nvSpPr>
            <p:spPr>
              <a:xfrm>
                <a:off x="5577300" y="3693603"/>
                <a:ext cx="1348517" cy="867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3399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3399"/>
                              </a:solidFill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3399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3399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solidFill>
                                <a:srgbClr val="00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 smtClean="0">
                                  <a:solidFill>
                                    <a:srgbClr val="0033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3399"/>
                                    </a:solidFill>
                                    <a:latin typeface="Cambria Math" charset="0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solidFill>
                                      <a:srgbClr val="003399"/>
                                    </a:solidFill>
                                    <a:latin typeface="Cambria Math" charset="0"/>
                                  </a:rPr>
                                  <m:t>.56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3399"/>
                                    </a:solidFill>
                                    <a:latin typeface="Cambria Math" charset="0"/>
                                  </a:rPr>
                                  <m:t>0.83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i="1" dirty="0">
                  <a:solidFill>
                    <a:srgbClr val="003399"/>
                  </a:solidFill>
                  <a:latin typeface="Cambria Math" charset="0"/>
                </a:endParaRPr>
              </a:p>
              <a:p>
                <a:endParaRPr lang="en-US" sz="800" i="1" dirty="0">
                  <a:solidFill>
                    <a:srgbClr val="003399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3399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3399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  </m:t>
                        </m:r>
                        <m:r>
                          <a:rPr lang="el-GR" i="1">
                            <a:solidFill>
                              <a:srgbClr val="003399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rgbClr val="003399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3399"/>
                        </a:solidFill>
                        <a:latin typeface="Cambria Math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003399"/>
                        </a:solidFill>
                        <a:latin typeface="Cambria Math" charset="0"/>
                      </a:rPr>
                      <m:t>𝟎</m:t>
                    </m:r>
                    <m:r>
                      <a:rPr lang="en-US" b="1" i="1" smtClean="0">
                        <a:solidFill>
                          <a:srgbClr val="003399"/>
                        </a:solidFill>
                        <a:latin typeface="Cambria Math" charset="0"/>
                      </a:rPr>
                      <m:t>.</m:t>
                    </m:r>
                    <m:r>
                      <a:rPr lang="en-US" b="1" i="1" smtClean="0">
                        <a:solidFill>
                          <a:srgbClr val="003399"/>
                        </a:solidFill>
                        <a:latin typeface="Cambria Math" charset="0"/>
                      </a:rPr>
                      <m:t>𝟐𝟑</m:t>
                    </m:r>
                  </m:oMath>
                </a14:m>
                <a:r>
                  <a:rPr lang="en-US" b="1" dirty="0">
                    <a:solidFill>
                      <a:srgbClr val="003399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C3C8EC-6AA8-1344-9833-2E0B31CE4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300" y="3693603"/>
                <a:ext cx="1348517" cy="867610"/>
              </a:xfrm>
              <a:prstGeom prst="rect">
                <a:avLst/>
              </a:prstGeom>
              <a:blipFill>
                <a:blip r:embed="rId6"/>
                <a:stretch>
                  <a:fillRect l="-747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631194-9A32-DC45-8BEC-2205FD732B0F}"/>
                  </a:ext>
                </a:extLst>
              </p:cNvPr>
              <p:cNvSpPr txBox="1"/>
              <p:nvPr/>
            </p:nvSpPr>
            <p:spPr>
              <a:xfrm>
                <a:off x="5634561" y="4811914"/>
                <a:ext cx="1348517" cy="8620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0.83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0.56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i="1" dirty="0">
                  <a:solidFill>
                    <a:srgbClr val="C00000"/>
                  </a:solidFill>
                  <a:latin typeface="Cambria Math" charset="0"/>
                </a:endParaRPr>
              </a:p>
              <a:p>
                <a:r>
                  <a:rPr lang="en-US" sz="800" dirty="0">
                    <a:solidFill>
                      <a:srgbClr val="C00000"/>
                    </a:solidFill>
                  </a:rPr>
                  <a:t>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l-GR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𝟎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.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𝟎𝟎𝟑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631194-9A32-DC45-8BEC-2205FD732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561" y="4811914"/>
                <a:ext cx="1348517" cy="862095"/>
              </a:xfrm>
              <a:prstGeom prst="rect">
                <a:avLst/>
              </a:prstGeom>
              <a:blipFill>
                <a:blip r:embed="rId7"/>
                <a:stretch>
                  <a:fillRect l="-7547" t="-1449" b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C6387EB-652A-CF4A-ABD3-AC43FA33275F}"/>
              </a:ext>
            </a:extLst>
          </p:cNvPr>
          <p:cNvSpPr txBox="1"/>
          <p:nvPr/>
        </p:nvSpPr>
        <p:spPr>
          <a:xfrm rot="16200000">
            <a:off x="1861736" y="3730963"/>
            <a:ext cx="1090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channel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4F53CF-B820-FE4D-BB48-2FE16D94339E}"/>
              </a:ext>
            </a:extLst>
          </p:cNvPr>
          <p:cNvSpPr txBox="1"/>
          <p:nvPr/>
        </p:nvSpPr>
        <p:spPr>
          <a:xfrm>
            <a:off x="4326307" y="6236425"/>
            <a:ext cx="1090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channel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5A556E-3B33-B649-A0A0-32B1DC32145C}"/>
              </a:ext>
            </a:extLst>
          </p:cNvPr>
          <p:cNvSpPr txBox="1"/>
          <p:nvPr/>
        </p:nvSpPr>
        <p:spPr>
          <a:xfrm>
            <a:off x="7269538" y="4036486"/>
            <a:ext cx="12678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Only one significant eigenvalue</a:t>
            </a:r>
          </a:p>
        </p:txBody>
      </p:sp>
    </p:spTree>
    <p:extLst>
      <p:ext uri="{BB962C8B-B14F-4D97-AF65-F5344CB8AC3E}">
        <p14:creationId xmlns:p14="http://schemas.microsoft.com/office/powerpoint/2010/main" val="2813791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052683-8185-7643-A5F3-EE1978CF8BF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0517FD-CC62-3941-B741-E965A79E54F2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18AA0C-EFAF-9D49-B13D-202A38D4B2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9C06F9-DD66-614B-ADDC-C33240DC47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2B3EC86-6C7B-6441-AEA6-C494945CCE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This eigenvalue decay curve tells you how many dimensions are “significant.”</a:t>
            </a:r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44DBBE0B-8D0B-0347-8211-CD604EAE1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026" y="1603375"/>
            <a:ext cx="797908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83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71B225-C0AC-8C4B-91FD-962A89B43B3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0517FD-CC62-3941-B741-E965A79E54F2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698241-79BB-8C4B-8163-D0D0FB074B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A2C88-8A9B-9547-AC0D-04A5448579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A8675AE-4723-6448-9F35-4FBF546B87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One way to find the noise level: project the data onto each eigenvector. Where does uncorrelated noise dominate?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1C0849-6B0C-8642-A80F-8D6781094675}"/>
              </a:ext>
            </a:extLst>
          </p:cNvPr>
          <p:cNvSpPr txBox="1"/>
          <p:nvPr/>
        </p:nvSpPr>
        <p:spPr>
          <a:xfrm>
            <a:off x="2515403" y="5808960"/>
            <a:ext cx="392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AVIRIS-C Overflight of Ivanpah Playa, 31 Mar 2014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5FFB03-5151-0F40-B28F-7FF592DD0031}"/>
              </a:ext>
            </a:extLst>
          </p:cNvPr>
          <p:cNvCxnSpPr>
            <a:cxnSpLocks/>
          </p:cNvCxnSpPr>
          <p:nvPr/>
        </p:nvCxnSpPr>
        <p:spPr>
          <a:xfrm flipV="1">
            <a:off x="2285999" y="2500314"/>
            <a:ext cx="0" cy="871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5FC691E-21D0-F343-8E3B-B27C5B4F91DC}"/>
              </a:ext>
            </a:extLst>
          </p:cNvPr>
          <p:cNvCxnSpPr>
            <a:cxnSpLocks/>
          </p:cNvCxnSpPr>
          <p:nvPr/>
        </p:nvCxnSpPr>
        <p:spPr>
          <a:xfrm flipV="1">
            <a:off x="2285999" y="3384748"/>
            <a:ext cx="5729288" cy="7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08A560C-3BCE-924B-8957-8DD42E9333B7}"/>
              </a:ext>
            </a:extLst>
          </p:cNvPr>
          <p:cNvSpPr txBox="1"/>
          <p:nvPr/>
        </p:nvSpPr>
        <p:spPr>
          <a:xfrm rot="16200000">
            <a:off x="1622504" y="2843882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eigenvalue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D6BA1C-C884-BA43-8FE3-9A1A74A14F56}"/>
              </a:ext>
            </a:extLst>
          </p:cNvPr>
          <p:cNvSpPr txBox="1"/>
          <p:nvPr/>
        </p:nvSpPr>
        <p:spPr>
          <a:xfrm>
            <a:off x="2219019" y="3351830"/>
            <a:ext cx="121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component #</a:t>
            </a: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A259CFD1-3AEA-A24E-A48A-A6D4915BF2B9}"/>
              </a:ext>
            </a:extLst>
          </p:cNvPr>
          <p:cNvSpPr/>
          <p:nvPr/>
        </p:nvSpPr>
        <p:spPr>
          <a:xfrm rot="10800000">
            <a:off x="2441839" y="1918341"/>
            <a:ext cx="10349780" cy="1243085"/>
          </a:xfrm>
          <a:prstGeom prst="arc">
            <a:avLst>
              <a:gd name="adj1" fmla="val 16871330"/>
              <a:gd name="adj2" fmla="val 0"/>
            </a:avLst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1CDC59F-DDE0-BF48-A818-9CE37833BA3C}"/>
              </a:ext>
            </a:extLst>
          </p:cNvPr>
          <p:cNvCxnSpPr>
            <a:cxnSpLocks/>
          </p:cNvCxnSpPr>
          <p:nvPr/>
        </p:nvCxnSpPr>
        <p:spPr>
          <a:xfrm flipV="1">
            <a:off x="3552217" y="3008104"/>
            <a:ext cx="0" cy="893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B6DACBD-935D-EF4D-8D72-B4FE7D7B3795}"/>
              </a:ext>
            </a:extLst>
          </p:cNvPr>
          <p:cNvCxnSpPr>
            <a:cxnSpLocks/>
          </p:cNvCxnSpPr>
          <p:nvPr/>
        </p:nvCxnSpPr>
        <p:spPr>
          <a:xfrm flipV="1">
            <a:off x="5552799" y="3200401"/>
            <a:ext cx="0" cy="701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EAE69C2-A151-E241-8A91-7044E1D76AF8}"/>
              </a:ext>
            </a:extLst>
          </p:cNvPr>
          <p:cNvCxnSpPr>
            <a:cxnSpLocks/>
          </p:cNvCxnSpPr>
          <p:nvPr/>
        </p:nvCxnSpPr>
        <p:spPr>
          <a:xfrm flipV="1">
            <a:off x="7173382" y="3200401"/>
            <a:ext cx="0" cy="693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7C81E39-5643-B44A-ACDF-29EE5395212B}"/>
              </a:ext>
            </a:extLst>
          </p:cNvPr>
          <p:cNvSpPr txBox="1"/>
          <p:nvPr/>
        </p:nvSpPr>
        <p:spPr>
          <a:xfrm>
            <a:off x="4184706" y="2190270"/>
            <a:ext cx="4330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can define this dataset as having an intrinsic dimensionality of 24.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732B3EE-AFA6-4C4C-8917-55B003620482}"/>
              </a:ext>
            </a:extLst>
          </p:cNvPr>
          <p:cNvSpPr/>
          <p:nvPr/>
        </p:nvSpPr>
        <p:spPr>
          <a:xfrm>
            <a:off x="5551311" y="3370517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24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62ACD99-1F6F-9945-B972-E08C57D55D4C}"/>
              </a:ext>
            </a:extLst>
          </p:cNvPr>
          <p:cNvSpPr/>
          <p:nvPr/>
        </p:nvSpPr>
        <p:spPr>
          <a:xfrm>
            <a:off x="3511193" y="3365461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2F435FF-7B21-2348-8B6A-5FB1F7986DF9}"/>
              </a:ext>
            </a:extLst>
          </p:cNvPr>
          <p:cNvSpPr/>
          <p:nvPr/>
        </p:nvSpPr>
        <p:spPr>
          <a:xfrm>
            <a:off x="7162546" y="3360994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32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A13F83-1CA2-5F49-A77C-604681A83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256" y="3890919"/>
            <a:ext cx="7040031" cy="167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12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91248EB-1801-BD45-99A9-EB38A9FCB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769984"/>
            <a:ext cx="8229600" cy="2095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CC249E-6CE0-654C-A603-4C7620EDD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27" y="1588571"/>
            <a:ext cx="8268274" cy="131083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02C22D-F320-344D-B5F5-F5F52499D52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0517FD-CC62-3941-B741-E965A79E54F2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B6C1E8-E903-1A40-B066-F196B37696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40245-73AE-E34E-868E-6B828EDAF8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BA2D7E4-7B93-E54C-9DFC-16D812DEBD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from “AVIRIS Classic” Instrument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A134B1-0978-1541-AD18-69EABF70261D}"/>
              </a:ext>
            </a:extLst>
          </p:cNvPr>
          <p:cNvCxnSpPr/>
          <p:nvPr/>
        </p:nvCxnSpPr>
        <p:spPr>
          <a:xfrm>
            <a:off x="8001000" y="2894261"/>
            <a:ext cx="0" cy="91573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B56375B-41DA-EE4C-A3E3-65A07DE1F94A}"/>
              </a:ext>
            </a:extLst>
          </p:cNvPr>
          <p:cNvCxnSpPr/>
          <p:nvPr/>
        </p:nvCxnSpPr>
        <p:spPr>
          <a:xfrm>
            <a:off x="5867400" y="2859836"/>
            <a:ext cx="0" cy="91573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E25FE8-E88B-DB4D-8505-487EA1F7FFA0}"/>
              </a:ext>
            </a:extLst>
          </p:cNvPr>
          <p:cNvCxnSpPr/>
          <p:nvPr/>
        </p:nvCxnSpPr>
        <p:spPr>
          <a:xfrm flipH="1">
            <a:off x="1752600" y="2882462"/>
            <a:ext cx="5255" cy="8931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95E4F7B-6F4A-5047-9D96-F654ECCFA530}"/>
              </a:ext>
            </a:extLst>
          </p:cNvPr>
          <p:cNvSpPr/>
          <p:nvPr/>
        </p:nvSpPr>
        <p:spPr>
          <a:xfrm>
            <a:off x="6211790" y="3769984"/>
            <a:ext cx="2395830" cy="181858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8CA030-FFF5-DB48-ADDE-8AC7392D274A}"/>
              </a:ext>
            </a:extLst>
          </p:cNvPr>
          <p:cNvSpPr/>
          <p:nvPr/>
        </p:nvSpPr>
        <p:spPr>
          <a:xfrm>
            <a:off x="3534999" y="3783181"/>
            <a:ext cx="2442231" cy="181858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C7F653-EF0C-FB43-851A-48B12CEEFF03}"/>
              </a:ext>
            </a:extLst>
          </p:cNvPr>
          <p:cNvSpPr/>
          <p:nvPr/>
        </p:nvSpPr>
        <p:spPr>
          <a:xfrm>
            <a:off x="745824" y="3777221"/>
            <a:ext cx="2579306" cy="181858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E90893-AC1D-E74E-BBA6-BEF4FD943491}"/>
              </a:ext>
            </a:extLst>
          </p:cNvPr>
          <p:cNvSpPr/>
          <p:nvPr/>
        </p:nvSpPr>
        <p:spPr>
          <a:xfrm>
            <a:off x="5813379" y="2358241"/>
            <a:ext cx="633141" cy="53354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2E775D-ADAD-A442-88AA-7B8FFE861EE1}"/>
              </a:ext>
            </a:extLst>
          </p:cNvPr>
          <p:cNvSpPr/>
          <p:nvPr/>
        </p:nvSpPr>
        <p:spPr>
          <a:xfrm>
            <a:off x="7725999" y="2362051"/>
            <a:ext cx="633141" cy="53354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204844-7D66-7342-A113-A3FAC5B17F21}"/>
              </a:ext>
            </a:extLst>
          </p:cNvPr>
          <p:cNvSpPr/>
          <p:nvPr/>
        </p:nvSpPr>
        <p:spPr>
          <a:xfrm>
            <a:off x="1420449" y="2365861"/>
            <a:ext cx="633141" cy="53354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15275"/>
      </p:ext>
    </p:extLst>
  </p:cSld>
  <p:clrMapOvr>
    <a:masterClrMapping/>
  </p:clrMapOvr>
</p:sld>
</file>

<file path=ppt/theme/theme1.xml><?xml version="1.0" encoding="utf-8"?>
<a:theme xmlns:a="http://schemas.openxmlformats.org/drawingml/2006/main" name="NASA-JPL White Templates">
  <a:themeElements>
    <a:clrScheme name="JPL Colors - Feb2015">
      <a:dk1>
        <a:srgbClr val="000000"/>
      </a:dk1>
      <a:lt1>
        <a:srgbClr val="FFFFFF"/>
      </a:lt1>
      <a:dk2>
        <a:srgbClr val="D0D3D4"/>
      </a:dk2>
      <a:lt2>
        <a:srgbClr val="75787B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FFFFFF"/>
      </a:accent6>
      <a:hlink>
        <a:srgbClr val="BA0C2F"/>
      </a:hlink>
      <a:folHlink>
        <a:srgbClr val="BA0C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NASA-JPL White Templates</Template>
  <TotalTime>721</TotalTime>
  <Words>1153</Words>
  <Application>Microsoft Macintosh PowerPoint</Application>
  <PresentationFormat>On-screen Show (4:3)</PresentationFormat>
  <Paragraphs>149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Cambria Math</vt:lpstr>
      <vt:lpstr>Helvetica</vt:lpstr>
      <vt:lpstr>Times</vt:lpstr>
      <vt:lpstr>NASA-JPL White Templates</vt:lpstr>
      <vt:lpstr>PowerPoint Presentation</vt:lpstr>
      <vt:lpstr>PowerPoint Presentation</vt:lpstr>
      <vt:lpstr>The intrinsic dimensionality represents the true degrees of freedom in the measured process.</vt:lpstr>
      <vt:lpstr>In a natural physical system, random measurement noise can inflate the apparent dimensionality</vt:lpstr>
      <vt:lpstr>To estimate the intrinsic dimensionality measurable above the noise, look at the eigenvalues of the covariance matrix.  Apply Singular Value Decomposition:</vt:lpstr>
      <vt:lpstr>To estimate the intrinsic dimensionality measurable above the noise, look at the eigenvalues of the covariance matrix.</vt:lpstr>
      <vt:lpstr>This eigenvalue decay curve tells you how many dimensions are “significant.”</vt:lpstr>
      <vt:lpstr>One way to find the noise level: project the data onto each eigenvector. Where does uncorrelated noise dominate?</vt:lpstr>
      <vt:lpstr>Example from “AVIRIS Classic” Instrument</vt:lpstr>
      <vt:lpstr>The Spectral Dimensionality of California</vt:lpstr>
      <vt:lpstr>Principal component analysis </vt:lpstr>
      <vt:lpstr>PCA Recipe</vt:lpstr>
      <vt:lpstr>First 5 PCA dimensions of the of Cuprite Nevada mining district (AVIRIS-NG)</vt:lpstr>
      <vt:lpstr>Practical Considerations: Bad data values  </vt:lpstr>
      <vt:lpstr>Practical Considerations: Interleave </vt:lpstr>
      <vt:lpstr>PowerPoint Presentation</vt:lpstr>
      <vt:lpstr>Exercise 4: Principal Component Analysis</vt:lpstr>
      <vt:lpstr>Bonus: Intrinsic dimensionality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R. Thompson</dc:creator>
  <cp:lastModifiedBy>David R. Thompson</cp:lastModifiedBy>
  <cp:revision>66</cp:revision>
  <cp:lastPrinted>2014-07-14T23:49:38Z</cp:lastPrinted>
  <dcterms:created xsi:type="dcterms:W3CDTF">2019-07-06T21:56:51Z</dcterms:created>
  <dcterms:modified xsi:type="dcterms:W3CDTF">2020-09-13T16:35:57Z</dcterms:modified>
</cp:coreProperties>
</file>